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j/xiV4Pm8rW08dHpgBU7+IpDT1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F36D79C-4AC9-4339-BAEE-829CE5198CD2}">
  <a:tblStyle styleId="{9F36D79C-4AC9-4339-BAEE-829CE5198CD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1af289e2f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31af289e2f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1af289e2f7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31af289e2f7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a8f4bf9a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a8f4bf9a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a8f4bf9a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a8f4bf9a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3b2d1752b0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13b2d1752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ea0db90a0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11ea0db90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a8f4bf9a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a8f4bf9a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1af289e2f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31af289e2f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af289e2f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31af289e2f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af289e2f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31af289e2f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/>
          <p:nvPr/>
        </p:nvSpPr>
        <p:spPr>
          <a:xfrm>
            <a:off x="0" y="2514600"/>
            <a:ext cx="8686800" cy="2057400"/>
          </a:xfrm>
          <a:prstGeom prst="rect">
            <a:avLst/>
          </a:prstGeom>
          <a:solidFill>
            <a:srgbClr val="1011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2"/>
          <p:cNvSpPr/>
          <p:nvPr/>
        </p:nvSpPr>
        <p:spPr>
          <a:xfrm>
            <a:off x="2895600" y="4572000"/>
            <a:ext cx="2895600" cy="57000"/>
          </a:xfrm>
          <a:prstGeom prst="rect">
            <a:avLst/>
          </a:prstGeom>
          <a:solidFill>
            <a:srgbClr val="76C2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2"/>
          <p:cNvSpPr/>
          <p:nvPr/>
        </p:nvSpPr>
        <p:spPr>
          <a:xfrm>
            <a:off x="0" y="4572000"/>
            <a:ext cx="2895600" cy="57000"/>
          </a:xfrm>
          <a:prstGeom prst="rect">
            <a:avLst/>
          </a:prstGeom>
          <a:solidFill>
            <a:srgbClr val="FCB01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2"/>
          <p:cNvSpPr/>
          <p:nvPr/>
        </p:nvSpPr>
        <p:spPr>
          <a:xfrm>
            <a:off x="5791200" y="4572000"/>
            <a:ext cx="2895600" cy="57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2"/>
          <p:cNvSpPr txBox="1"/>
          <p:nvPr>
            <p:ph idx="1" type="body"/>
          </p:nvPr>
        </p:nvSpPr>
        <p:spPr>
          <a:xfrm>
            <a:off x="2514600" y="4057650"/>
            <a:ext cx="601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type="title"/>
          </p:nvPr>
        </p:nvSpPr>
        <p:spPr>
          <a:xfrm>
            <a:off x="2514600" y="2857500"/>
            <a:ext cx="6019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90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Char char="●"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BITS_university_logo_whitevert.png" id="24" name="Google Shape;24;p12"/>
          <p:cNvPicPr preferRelativeResize="0"/>
          <p:nvPr/>
        </p:nvPicPr>
        <p:blipFill rotWithShape="1">
          <a:blip r:embed="rId3">
            <a:alphaModFix/>
          </a:blip>
          <a:srcRect b="28591" l="0" r="0" t="0"/>
          <a:stretch/>
        </p:blipFill>
        <p:spPr>
          <a:xfrm>
            <a:off x="76200" y="2514600"/>
            <a:ext cx="2057400" cy="148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2"/>
          <p:cNvSpPr txBox="1"/>
          <p:nvPr/>
        </p:nvSpPr>
        <p:spPr>
          <a:xfrm>
            <a:off x="-76200" y="3943350"/>
            <a:ext cx="220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" sz="2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BITS</a:t>
            </a:r>
            <a:r>
              <a:rPr b="0" i="0" lang="en" sz="2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Pilani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2"/>
          <p:cNvSpPr txBox="1"/>
          <p:nvPr/>
        </p:nvSpPr>
        <p:spPr>
          <a:xfrm>
            <a:off x="152400" y="4249951"/>
            <a:ext cx="19050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Pilani Campus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1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21"/>
          <p:cNvSpPr txBox="1"/>
          <p:nvPr>
            <p:ph idx="1" type="body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0" name="Google Shape;80;p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2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22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2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2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13"/>
          <p:cNvSpPr txBox="1"/>
          <p:nvPr>
            <p:ph idx="11" type="ftr"/>
          </p:nvPr>
        </p:nvSpPr>
        <p:spPr>
          <a:xfrm>
            <a:off x="2195736" y="4677984"/>
            <a:ext cx="4392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13"/>
          <p:cNvSpPr txBox="1"/>
          <p:nvPr>
            <p:ph idx="12" type="sldNum"/>
          </p:nvPr>
        </p:nvSpPr>
        <p:spPr>
          <a:xfrm>
            <a:off x="8532440" y="4677984"/>
            <a:ext cx="6117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1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6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1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5" name="Google Shape;45;p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7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1" name="Google Shape;51;p17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2" name="Google Shape;52;p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8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18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9" name="Google Shape;59;p18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18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1" name="Google Shape;61;p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20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2" name="Google Shape;72;p20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3" name="Google Shape;73;p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2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11"/>
          <p:cNvSpPr txBox="1"/>
          <p:nvPr/>
        </p:nvSpPr>
        <p:spPr>
          <a:xfrm>
            <a:off x="3276600" y="4947292"/>
            <a:ext cx="58674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BITS </a:t>
            </a:r>
            <a:r>
              <a:rPr b="0" i="0" lang="en" sz="1100" u="none" cap="none" strike="noStrike">
                <a:solidFill>
                  <a:srgbClr val="101141"/>
                </a:solidFill>
                <a:latin typeface="Arial"/>
                <a:ea typeface="Arial"/>
                <a:cs typeface="Arial"/>
                <a:sym typeface="Arial"/>
              </a:rPr>
              <a:t>Pilani, Pilani Campus</a:t>
            </a:r>
            <a:endParaRPr b="0" i="0" sz="1100" u="none" cap="none" strike="noStrike">
              <a:solidFill>
                <a:srgbClr val="1011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7.png" id="8" name="Google Shape;8;p11"/>
          <p:cNvPicPr preferRelativeResize="0"/>
          <p:nvPr/>
        </p:nvPicPr>
        <p:blipFill rotWithShape="1">
          <a:blip r:embed="rId1">
            <a:alphaModFix/>
          </a:blip>
          <a:srcRect b="5332" l="1923" r="0" t="0"/>
          <a:stretch/>
        </p:blipFill>
        <p:spPr>
          <a:xfrm>
            <a:off x="6629400" y="-1"/>
            <a:ext cx="2193193" cy="5195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9;p11"/>
          <p:cNvGrpSpPr/>
          <p:nvPr/>
        </p:nvGrpSpPr>
        <p:grpSpPr>
          <a:xfrm>
            <a:off x="2133600" y="4914900"/>
            <a:ext cx="7010409" cy="34200"/>
            <a:chOff x="1905000" y="6553200"/>
            <a:chExt cx="7010409" cy="45600"/>
          </a:xfrm>
        </p:grpSpPr>
        <p:sp>
          <p:nvSpPr>
            <p:cNvPr id="10" name="Google Shape;10;p11"/>
            <p:cNvSpPr/>
            <p:nvPr/>
          </p:nvSpPr>
          <p:spPr>
            <a:xfrm>
              <a:off x="4267200" y="6553200"/>
              <a:ext cx="2328600" cy="45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11"/>
            <p:cNvSpPr/>
            <p:nvPr/>
          </p:nvSpPr>
          <p:spPr>
            <a:xfrm>
              <a:off x="1905000" y="6553200"/>
              <a:ext cx="2362200" cy="45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1"/>
            <p:cNvSpPr/>
            <p:nvPr/>
          </p:nvSpPr>
          <p:spPr>
            <a:xfrm>
              <a:off x="6586809" y="6553200"/>
              <a:ext cx="2328600" cy="456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" name="Google Shape;13;p11"/>
          <p:cNvGrpSpPr/>
          <p:nvPr/>
        </p:nvGrpSpPr>
        <p:grpSpPr>
          <a:xfrm>
            <a:off x="0" y="971550"/>
            <a:ext cx="7010409" cy="34200"/>
            <a:chOff x="1905000" y="6553200"/>
            <a:chExt cx="7010409" cy="45600"/>
          </a:xfrm>
        </p:grpSpPr>
        <p:sp>
          <p:nvSpPr>
            <p:cNvPr id="14" name="Google Shape;14;p11"/>
            <p:cNvSpPr/>
            <p:nvPr/>
          </p:nvSpPr>
          <p:spPr>
            <a:xfrm>
              <a:off x="4267200" y="6553200"/>
              <a:ext cx="2328600" cy="45600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1"/>
            <p:cNvSpPr/>
            <p:nvPr/>
          </p:nvSpPr>
          <p:spPr>
            <a:xfrm>
              <a:off x="1905000" y="6553200"/>
              <a:ext cx="2362200" cy="45600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1"/>
            <p:cNvSpPr/>
            <p:nvPr/>
          </p:nvSpPr>
          <p:spPr>
            <a:xfrm>
              <a:off x="6586809" y="6553200"/>
              <a:ext cx="2328600" cy="456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"/>
          <p:cNvSpPr txBox="1"/>
          <p:nvPr>
            <p:ph type="title"/>
          </p:nvPr>
        </p:nvSpPr>
        <p:spPr>
          <a:xfrm>
            <a:off x="1851200" y="2857500"/>
            <a:ext cx="6994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909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2400"/>
              <a:t>Saarthi - an Information Retrieval Project for CS F469</a:t>
            </a:r>
            <a:endParaRPr sz="2400"/>
          </a:p>
        </p:txBody>
      </p:sp>
      <p:sp>
        <p:nvSpPr>
          <p:cNvPr id="100" name="Google Shape;100;p1"/>
          <p:cNvSpPr txBox="1"/>
          <p:nvPr/>
        </p:nvSpPr>
        <p:spPr>
          <a:xfrm>
            <a:off x="5755575" y="3948950"/>
            <a:ext cx="2896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VRITANT CHOPRA - 2021B4A72501P</a:t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SURAJ PAL - 2021B2A72755P</a:t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1af289e2f7_0_54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Query Upload Page</a:t>
            </a:r>
            <a:endParaRPr/>
          </a:p>
        </p:txBody>
      </p:sp>
      <p:sp>
        <p:nvSpPr>
          <p:cNvPr id="161" name="Google Shape;161;g31af289e2f7_0_5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en" sz="1700"/>
              <a:t>The Upload page is where all the IR machinery is deployed. The user will have to enter a ‘Search Query’ to </a:t>
            </a:r>
            <a:r>
              <a:rPr lang="en" sz="1700"/>
              <a:t>retrieve</a:t>
            </a:r>
            <a:r>
              <a:rPr lang="en" sz="1700"/>
              <a:t> relevant documents from the corpus.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On clicking the search button, the IR System gets activated through Flask.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The core of the Information Retrieval system relies on the vector space model, wherein both documents and user queries are represented as vectors in a high-dimensional term space. The TF-IDF method is used to assign appropriate weights to terms. 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Cosine similarity is then employed yielding a ranked list of results.</a:t>
            </a:r>
            <a:endParaRPr sz="1700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1af289e2f7_0_84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Query Upload Page</a:t>
            </a:r>
            <a:endParaRPr/>
          </a:p>
        </p:txBody>
      </p:sp>
      <p:pic>
        <p:nvPicPr>
          <p:cNvPr id="167" name="Google Shape;167;g31af289e2f7_0_84" title="Screenshot 2025-05-17 at 5.43.22 PM.png"/>
          <p:cNvPicPr preferRelativeResize="0"/>
          <p:nvPr/>
        </p:nvPicPr>
        <p:blipFill rotWithShape="1">
          <a:blip r:embed="rId3">
            <a:alphaModFix/>
          </a:blip>
          <a:srcRect b="0" l="0" r="0" t="9665"/>
          <a:stretch/>
        </p:blipFill>
        <p:spPr>
          <a:xfrm>
            <a:off x="448575" y="1234050"/>
            <a:ext cx="3934408" cy="222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31af289e2f7_0_84" title="Screenshot 2025-05-17 at 5.12.24 PM.png"/>
          <p:cNvPicPr preferRelativeResize="0"/>
          <p:nvPr/>
        </p:nvPicPr>
        <p:blipFill rotWithShape="1">
          <a:blip r:embed="rId4">
            <a:alphaModFix/>
          </a:blip>
          <a:srcRect b="0" l="0" r="0" t="9600"/>
          <a:stretch/>
        </p:blipFill>
        <p:spPr>
          <a:xfrm>
            <a:off x="4765350" y="1234050"/>
            <a:ext cx="3931325" cy="222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a8f4bf9a8_0_23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Retrieval Process</a:t>
            </a:r>
            <a:endParaRPr/>
          </a:p>
        </p:txBody>
      </p:sp>
      <p:sp>
        <p:nvSpPr>
          <p:cNvPr id="174" name="Google Shape;174;g35a8f4bf9a8_0_2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/>
              <a:t>A. Preprocessing Pipeline </a:t>
            </a:r>
            <a:r>
              <a:rPr lang="en" sz="1900"/>
              <a:t>: </a:t>
            </a:r>
            <a:endParaRPr sz="1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/>
              <a:t>The preprocessing block ensures that only informative, meaningful terms contribute to the TF-IDF vectors. The steps involved are:</a:t>
            </a:r>
            <a:endParaRPr sz="1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/>
              <a:t>1) </a:t>
            </a:r>
            <a:r>
              <a:rPr b="1" lang="en" sz="1900"/>
              <a:t>Tokenization</a:t>
            </a:r>
            <a:r>
              <a:rPr lang="en" sz="1900"/>
              <a:t>: Raw text is split into individual words using NLTK’s word tokenize().</a:t>
            </a:r>
            <a:endParaRPr sz="1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/>
              <a:t>2) </a:t>
            </a:r>
            <a:r>
              <a:rPr b="1" lang="en" sz="1900"/>
              <a:t>Stopword Removal</a:t>
            </a:r>
            <a:r>
              <a:rPr lang="en" sz="1900"/>
              <a:t>: Standard English stopwords are removed using the NLTK corpus, with custom exclusions for terms like to, in, and where, which hold semantic importance in user queries.</a:t>
            </a:r>
            <a:endParaRPr sz="1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900"/>
              <a:t>3) </a:t>
            </a:r>
            <a:r>
              <a:rPr b="1" lang="en" sz="1900"/>
              <a:t>Punctuation and Symbol Filtering</a:t>
            </a:r>
            <a:r>
              <a:rPr lang="en" sz="1900"/>
              <a:t>: Non-alphabetic tokens, punctuation marks, and numerals are discarded.</a:t>
            </a:r>
            <a:endParaRPr sz="1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a8f4bf9a8_0_30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Retrieval Process</a:t>
            </a:r>
            <a:endParaRPr/>
          </a:p>
        </p:txBody>
      </p:sp>
      <p:sp>
        <p:nvSpPr>
          <p:cNvPr id="180" name="Google Shape;180;g35a8f4bf9a8_0_30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B</a:t>
            </a:r>
            <a:r>
              <a:rPr b="1" lang="en" sz="1600"/>
              <a:t>. TF-IDF Matrix Construction :</a:t>
            </a:r>
            <a:endParaRPr b="1" sz="1600"/>
          </a:p>
          <a:p>
            <a:pPr indent="-330200" lvl="0" marL="457200" rtl="0" algn="l">
              <a:spcBef>
                <a:spcPts val="36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After preprocessing, a term-document matrix is constructed. Each document is represented as a vector of </a:t>
            </a:r>
            <a:r>
              <a:rPr b="1" lang="en" sz="1600"/>
              <a:t>TF-IDF scores</a:t>
            </a:r>
            <a:r>
              <a:rPr lang="en" sz="1600"/>
              <a:t>. The matrix is stored in a Pandas DataFrame, where rows correspond to terms and columns to document IDs.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The system normalizes each vector using its </a:t>
            </a:r>
            <a:r>
              <a:rPr b="1" lang="en" sz="1600"/>
              <a:t>L2 norm</a:t>
            </a:r>
            <a:r>
              <a:rPr lang="en" sz="1600"/>
              <a:t>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This facilitates cosine similarity computation with the query vector, ensuring scale-invariant comparison.</a:t>
            </a:r>
            <a:endParaRPr sz="16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/>
              <a:t> </a:t>
            </a:r>
            <a:r>
              <a:rPr b="1" lang="en" sz="1600"/>
              <a:t>C. Query Handling and Ranking :</a:t>
            </a:r>
            <a:endParaRPr b="1" sz="1600"/>
          </a:p>
          <a:p>
            <a:pPr indent="-330200" lvl="0" marL="457200" rtl="0" algn="l">
              <a:spcBef>
                <a:spcPts val="36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When a query is received, it undergoes the same preprocessing steps as the documents. The resulting query vector is then compared with each document vector using </a:t>
            </a:r>
            <a:r>
              <a:rPr b="1" lang="en" sz="1600"/>
              <a:t>cosine</a:t>
            </a:r>
            <a:endParaRPr b="1" sz="16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en" sz="1600"/>
              <a:t>similarity</a:t>
            </a:r>
            <a:r>
              <a:rPr lang="en" sz="1600"/>
              <a:t>. Documents are ranked in descending order of similarity.</a:t>
            </a:r>
            <a:endParaRPr sz="16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b2d1752b0_0_0"/>
          <p:cNvSpPr txBox="1"/>
          <p:nvPr>
            <p:ph type="ctrTitle"/>
          </p:nvPr>
        </p:nvSpPr>
        <p:spPr>
          <a:xfrm>
            <a:off x="685800" y="2418726"/>
            <a:ext cx="7772400" cy="1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3200"/>
              <a:t>Live Demo </a:t>
            </a:r>
            <a:endParaRPr sz="3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 sz="2400"/>
              <a:t>Learnings</a:t>
            </a:r>
            <a:endParaRPr b="1" sz="2400"/>
          </a:p>
        </p:txBody>
      </p:sp>
      <p:sp>
        <p:nvSpPr>
          <p:cNvPr id="191" name="Google Shape;191;p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Document and query preprocessing (Tokenization, stopword removal, normalization)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Implemented Information Retrieval system based on tf-idf scores and cosine similarity.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Built a fully functional web application using React.js and Next.js.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Learnt efficient database management and handling transactions via Prisma.</a:t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"/>
          <p:cNvSpPr txBox="1"/>
          <p:nvPr>
            <p:ph type="ctrTitle"/>
          </p:nvPr>
        </p:nvSpPr>
        <p:spPr>
          <a:xfrm>
            <a:off x="685800" y="1597832"/>
            <a:ext cx="7772400" cy="23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 b="1" sz="3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b="1" lang="en" sz="3200"/>
              <a:t>THANK YOU</a:t>
            </a:r>
            <a:endParaRPr b="1"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 sz="2400"/>
              <a:t>Agenda</a:t>
            </a:r>
            <a:endParaRPr b="1" sz="2400"/>
          </a:p>
        </p:txBody>
      </p:sp>
      <p:sp>
        <p:nvSpPr>
          <p:cNvPr id="106" name="Google Shape;106;p2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Project Introduction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Technical Choices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Page Overviews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Retrieval Process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Live Demo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Learnings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 sz="2400"/>
              <a:t>Introduction</a:t>
            </a:r>
            <a:endParaRPr b="1" sz="2400"/>
          </a:p>
        </p:txBody>
      </p:sp>
      <p:sp>
        <p:nvSpPr>
          <p:cNvPr id="112" name="Google Shape;112;p3"/>
          <p:cNvSpPr txBox="1"/>
          <p:nvPr/>
        </p:nvSpPr>
        <p:spPr>
          <a:xfrm>
            <a:off x="386250" y="1184475"/>
            <a:ext cx="83943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Efficient and accurate IR systems have become essential for extracting relevant information. One domain where this need is particularly critical but often overlooked is </a:t>
            </a: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spirituality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where seekers frequently struggle to find trustworthy and relevant resources amidst overwhelming and unstructured content online. Saarthi tries to do just that!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project presents the design and implementation of an IR system based on the Vector Space Model (VSM), incorporating TF-IDF weighting and cosine similarity for ranking.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enhance accessibility, the system integrates seamlessly with a web-based frontend, allowing users to input queries through a graphical interface.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 sz="2400"/>
              <a:t>Technical Choices</a:t>
            </a:r>
            <a:endParaRPr b="1" sz="2400"/>
          </a:p>
        </p:txBody>
      </p:sp>
      <p:sp>
        <p:nvSpPr>
          <p:cNvPr id="118" name="Google Shape;118;p6"/>
          <p:cNvSpPr txBox="1"/>
          <p:nvPr>
            <p:ph idx="1" type="body"/>
          </p:nvPr>
        </p:nvSpPr>
        <p:spPr>
          <a:xfrm>
            <a:off x="457200" y="1210225"/>
            <a:ext cx="7872900" cy="3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n" sz="1800"/>
              <a:t>Frontend : ReactJS, NextJS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Backend : NodeJS, Flask (Python)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Database : postgreSQL, prisma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Styling : Tailwind CSS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Version Control : Git and Github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800"/>
          </a:p>
        </p:txBody>
      </p:sp>
      <p:pic>
        <p:nvPicPr>
          <p:cNvPr id="119" name="Google Shape;119;p6"/>
          <p:cNvPicPr preferRelativeResize="0"/>
          <p:nvPr/>
        </p:nvPicPr>
        <p:blipFill rotWithShape="1">
          <a:blip r:embed="rId3">
            <a:alphaModFix/>
          </a:blip>
          <a:srcRect b="0" l="24244" r="25055" t="0"/>
          <a:stretch/>
        </p:blipFill>
        <p:spPr>
          <a:xfrm>
            <a:off x="5001175" y="1255514"/>
            <a:ext cx="3607524" cy="329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ea0db90a0_0_0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 sz="2400"/>
              <a:t>Web App Pages (Overview)</a:t>
            </a:r>
            <a:endParaRPr b="1" sz="2400">
              <a:solidFill>
                <a:srgbClr val="FF0000"/>
              </a:solidFill>
            </a:endParaRPr>
          </a:p>
        </p:txBody>
      </p:sp>
      <p:graphicFrame>
        <p:nvGraphicFramePr>
          <p:cNvPr id="125" name="Google Shape;125;g11ea0db90a0_0_0"/>
          <p:cNvGraphicFramePr/>
          <p:nvPr/>
        </p:nvGraphicFramePr>
        <p:xfrm>
          <a:off x="3093725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{9F36D79C-4AC9-4339-BAEE-829CE5198CD2}</a:tableStyleId>
              </a:tblPr>
              <a:tblGrid>
                <a:gridCol w="669150"/>
                <a:gridCol w="22229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Page Name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248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1.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/>
                        <a:t>Landing / Home Page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2.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Sign In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3.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Log </a:t>
                      </a:r>
                      <a:r>
                        <a:rPr lang="en"/>
                        <a:t>I</a:t>
                      </a:r>
                      <a:r>
                        <a:rPr lang="en" sz="1400" u="none" cap="none" strike="noStrike"/>
                        <a:t>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4.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/>
                        <a:t>Search Page (IR System)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a8f4bf9a8_0_9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Overviews</a:t>
            </a:r>
            <a:endParaRPr/>
          </a:p>
        </p:txBody>
      </p:sp>
      <p:pic>
        <p:nvPicPr>
          <p:cNvPr id="131" name="Google Shape;131;g35a8f4bf9a8_0_9" title="Screenshot 2025-05-17 at 5.09.5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75" y="1200150"/>
            <a:ext cx="3243423" cy="1819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35a8f4bf9a8_0_9" title="Screenshot 2025-05-17 at 5.10.08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8300" y="1200150"/>
            <a:ext cx="3243423" cy="1819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35a8f4bf9a8_0_9" title="Screenshot 2025-05-17 at 5.12.24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4300" y="2571750"/>
            <a:ext cx="3855396" cy="240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1af289e2f7_0_42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Home Page</a:t>
            </a:r>
            <a:endParaRPr/>
          </a:p>
        </p:txBody>
      </p:sp>
      <p:sp>
        <p:nvSpPr>
          <p:cNvPr id="139" name="Google Shape;139;g31af289e2f7_0_42"/>
          <p:cNvSpPr txBox="1"/>
          <p:nvPr>
            <p:ph idx="1" type="body"/>
          </p:nvPr>
        </p:nvSpPr>
        <p:spPr>
          <a:xfrm>
            <a:off x="457200" y="1200150"/>
            <a:ext cx="3521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en" sz="1700"/>
              <a:t>Serving as the </a:t>
            </a:r>
            <a:r>
              <a:rPr b="1" lang="en" sz="1700"/>
              <a:t>primary interface</a:t>
            </a:r>
            <a:r>
              <a:rPr lang="en" sz="1700"/>
              <a:t> for all visitors, the home page is the </a:t>
            </a:r>
            <a:r>
              <a:rPr b="1" lang="en" sz="1700"/>
              <a:t>starting point</a:t>
            </a:r>
            <a:r>
              <a:rPr lang="en" sz="1700"/>
              <a:t> of the application. 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en" sz="1700"/>
              <a:t>It includes options for both </a:t>
            </a:r>
            <a:r>
              <a:rPr b="1" lang="en" sz="1700"/>
              <a:t>login and query upload</a:t>
            </a:r>
            <a:r>
              <a:rPr lang="en" sz="1700"/>
              <a:t>, enabling users to easily navigate and choose their next steps based on their needs.</a:t>
            </a:r>
            <a:endParaRPr sz="1700"/>
          </a:p>
        </p:txBody>
      </p:sp>
      <p:pic>
        <p:nvPicPr>
          <p:cNvPr id="140" name="Google Shape;140;g31af289e2f7_0_42" title="Screenshot 2025-05-17 at 5.09.5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151" y="1393671"/>
            <a:ext cx="4199624" cy="235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1af289e2f7_0_48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Login/Sign Up Page</a:t>
            </a:r>
            <a:endParaRPr/>
          </a:p>
        </p:txBody>
      </p:sp>
      <p:sp>
        <p:nvSpPr>
          <p:cNvPr id="146" name="Google Shape;146;g31af289e2f7_0_4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en" sz="1700"/>
              <a:t>For </a:t>
            </a:r>
            <a:r>
              <a:rPr b="1" lang="en" sz="1700"/>
              <a:t>storing user information</a:t>
            </a:r>
            <a:r>
              <a:rPr lang="en" sz="1700"/>
              <a:t> and identifying who is uploading data, sign up and login of users is very </a:t>
            </a:r>
            <a:r>
              <a:rPr b="1" lang="en" sz="1700"/>
              <a:t>critical</a:t>
            </a:r>
            <a:r>
              <a:rPr lang="en" sz="1700"/>
              <a:t>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en" sz="1700"/>
              <a:t>We have provided </a:t>
            </a:r>
            <a:r>
              <a:rPr b="1" lang="en" sz="1700"/>
              <a:t>signup facility</a:t>
            </a:r>
            <a:r>
              <a:rPr lang="en" sz="1700"/>
              <a:t> for first time users. Any first time user will have to sign up or else he will not be recognised by the system. 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en" sz="1700"/>
              <a:t>While logging in, users will have to enter the </a:t>
            </a:r>
            <a:r>
              <a:rPr b="1" lang="en" sz="1700"/>
              <a:t>email address</a:t>
            </a:r>
            <a:r>
              <a:rPr lang="en" sz="1700"/>
              <a:t> and the </a:t>
            </a:r>
            <a:r>
              <a:rPr b="1" lang="en" sz="1700"/>
              <a:t>password</a:t>
            </a:r>
            <a:r>
              <a:rPr lang="en" sz="1700"/>
              <a:t> they had previously provided while signing up. 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en" sz="1700"/>
              <a:t>The login information provided will be stored in the </a:t>
            </a:r>
            <a:r>
              <a:rPr b="1" lang="en" sz="1700"/>
              <a:t>‘userInfo’</a:t>
            </a:r>
            <a:r>
              <a:rPr lang="en" sz="1700"/>
              <a:t> table in the DB created.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Char char="•"/>
            </a:pPr>
            <a:r>
              <a:rPr lang="en" sz="1700"/>
              <a:t>A hyperlink is provided if any user wants to switch between login and sign up. He can go back to the home page as well at any time.</a:t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af289e2f7_0_69"/>
          <p:cNvSpPr txBox="1"/>
          <p:nvPr>
            <p:ph type="title"/>
          </p:nvPr>
        </p:nvSpPr>
        <p:spPr>
          <a:xfrm>
            <a:off x="395536" y="205978"/>
            <a:ext cx="61206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Login/Sign Up Page</a:t>
            </a:r>
            <a:endParaRPr/>
          </a:p>
        </p:txBody>
      </p:sp>
      <p:sp>
        <p:nvSpPr>
          <p:cNvPr id="152" name="Google Shape;152;g31af289e2f7_0_69"/>
          <p:cNvSpPr txBox="1"/>
          <p:nvPr/>
        </p:nvSpPr>
        <p:spPr>
          <a:xfrm>
            <a:off x="1068450" y="3929200"/>
            <a:ext cx="26358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 Up Page</a:t>
            </a:r>
            <a:endParaRPr b="1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31af289e2f7_0_69"/>
          <p:cNvSpPr txBox="1"/>
          <p:nvPr/>
        </p:nvSpPr>
        <p:spPr>
          <a:xfrm>
            <a:off x="5368300" y="3929200"/>
            <a:ext cx="26358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Login Page</a:t>
            </a:r>
            <a:endParaRPr b="1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g31af289e2f7_0_69" title="Screenshot 2025-05-17 at 5.14.0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488" y="1558600"/>
            <a:ext cx="4221727" cy="237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31af289e2f7_0_69" title="Screenshot 2025-05-17 at 5.10.08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4802" y="1546878"/>
            <a:ext cx="4267197" cy="2394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supratik bhattacharya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C:\Users\supra\Downloads\Supratik-Bhattacharya-MidSemester-Report-PS2.pptx</vt:lpwstr>
  </property>
</Properties>
</file>